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8"/>
  </p:notesMasterIdLst>
  <p:sldIdLst>
    <p:sldId id="351" r:id="rId4"/>
    <p:sldId id="352" r:id="rId5"/>
    <p:sldId id="391" r:id="rId6"/>
    <p:sldId id="354" r:id="rId7"/>
    <p:sldId id="393" r:id="rId8"/>
    <p:sldId id="357" r:id="rId9"/>
    <p:sldId id="394" r:id="rId10"/>
    <p:sldId id="401" r:id="rId11"/>
    <p:sldId id="396" r:id="rId12"/>
    <p:sldId id="397" r:id="rId13"/>
    <p:sldId id="399" r:id="rId14"/>
    <p:sldId id="400"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0EF"/>
    <a:srgbClr val="23AEB7"/>
    <a:srgbClr val="558ED5"/>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6196" autoAdjust="0"/>
  </p:normalViewPr>
  <p:slideViewPr>
    <p:cSldViewPr snapToGrid="0" showGuides="1">
      <p:cViewPr varScale="1">
        <p:scale>
          <a:sx n="78" d="100"/>
          <a:sy n="78" d="100"/>
        </p:scale>
        <p:origin x="8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pPr/>
              <a:t>2</a:t>
            </a:fld>
            <a:endParaRPr lang="en-US"/>
          </a:p>
        </p:txBody>
      </p:sp>
    </p:spTree>
    <p:extLst>
      <p:ext uri="{BB962C8B-B14F-4D97-AF65-F5344CB8AC3E}">
        <p14:creationId xmlns:p14="http://schemas.microsoft.com/office/powerpoint/2010/main" val="4153939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8/30/2023</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1917" y="285729"/>
            <a:ext cx="7859203" cy="830997"/>
          </a:xfrm>
          <a:prstGeom prst="rect">
            <a:avLst/>
          </a:prstGeom>
          <a:noFill/>
        </p:spPr>
        <p:txBody>
          <a:bodyPr wrap="square" rtlCol="0">
            <a:spAutoFit/>
          </a:bodyPr>
          <a:lstStyle/>
          <a:p>
            <a:pPr algn="ctr"/>
            <a:r>
              <a:rPr lang="en-US" sz="4800" b="1" dirty="0">
                <a:solidFill>
                  <a:schemeClr val="accent3">
                    <a:lumMod val="75000"/>
                  </a:schemeClr>
                </a:solidFill>
                <a:latin typeface="Times New Roman" panose="02020603050405020304" pitchFamily="18" charset="0"/>
                <a:ea typeface="Cambria" pitchFamily="18" charset="0"/>
                <a:cs typeface="Times New Roman" panose="02020603050405020304" pitchFamily="18" charset="0"/>
              </a:rPr>
              <a:t>Ask Your Doctor</a:t>
            </a:r>
          </a:p>
        </p:txBody>
      </p:sp>
      <p:sp>
        <p:nvSpPr>
          <p:cNvPr id="7" name="Rectangle 6">
            <a:extLst>
              <a:ext uri="{FF2B5EF4-FFF2-40B4-BE49-F238E27FC236}">
                <a16:creationId xmlns:a16="http://schemas.microsoft.com/office/drawing/2014/main" id="{4E814917-16C3-4C3F-8709-7C3A4D7F3613}"/>
              </a:ext>
            </a:extLst>
          </p:cNvPr>
          <p:cNvSpPr/>
          <p:nvPr/>
        </p:nvSpPr>
        <p:spPr>
          <a:xfrm>
            <a:off x="0" y="5689600"/>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r>
              <a:rPr lang="en-US" sz="2400" dirty="0">
                <a:solidFill>
                  <a:schemeClr val="bg1"/>
                </a:solidFill>
                <a:latin typeface="Cambria" pitchFamily="18" charset="0"/>
                <a:ea typeface="Cambria" pitchFamily="18" charset="0"/>
              </a:rPr>
              <a:t>Virbhadra Biradar &amp; Dinesh </a:t>
            </a:r>
            <a:r>
              <a:rPr lang="en-US" sz="2400" dirty="0" err="1">
                <a:solidFill>
                  <a:schemeClr val="bg1"/>
                </a:solidFill>
                <a:latin typeface="Cambria" pitchFamily="18" charset="0"/>
                <a:ea typeface="Cambria" pitchFamily="18" charset="0"/>
              </a:rPr>
              <a:t>Wadikar</a:t>
            </a:r>
            <a:endParaRPr lang="en-US" sz="2400" dirty="0">
              <a:solidFill>
                <a:schemeClr val="bg1"/>
              </a:solidFill>
              <a:latin typeface="Cambria" pitchFamily="18" charset="0"/>
              <a:ea typeface="Cambria" pitchFamily="18" charset="0"/>
            </a:endParaRPr>
          </a:p>
        </p:txBody>
      </p:sp>
      <p:pic>
        <p:nvPicPr>
          <p:cNvPr id="2" name="image2.jpeg" descr="ATC_new_logo_2009">
            <a:extLst>
              <a:ext uri="{FF2B5EF4-FFF2-40B4-BE49-F238E27FC236}">
                <a16:creationId xmlns:a16="http://schemas.microsoft.com/office/drawing/2014/main" id="{45B856D9-134D-F815-4B28-D8F9EED9D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5247" y="1371397"/>
            <a:ext cx="2420867" cy="987546"/>
          </a:xfrm>
          <a:prstGeom prst="rect">
            <a:avLst/>
          </a:prstGeom>
        </p:spPr>
      </p:pic>
      <p:pic>
        <p:nvPicPr>
          <p:cNvPr id="3" name="image1.jpeg">
            <a:extLst>
              <a:ext uri="{FF2B5EF4-FFF2-40B4-BE49-F238E27FC236}">
                <a16:creationId xmlns:a16="http://schemas.microsoft.com/office/drawing/2014/main" id="{F0470AA0-4CD6-D7BF-D744-B7432BC0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886" y="1190625"/>
            <a:ext cx="1250621" cy="1513590"/>
          </a:xfrm>
          <a:prstGeom prst="rect">
            <a:avLst/>
          </a:prstGeom>
        </p:spPr>
      </p:pic>
      <p:pic>
        <p:nvPicPr>
          <p:cNvPr id="8" name="Picture 7">
            <a:extLst>
              <a:ext uri="{FF2B5EF4-FFF2-40B4-BE49-F238E27FC236}">
                <a16:creationId xmlns:a16="http://schemas.microsoft.com/office/drawing/2014/main" id="{8C906B7A-6182-811D-2968-28D54049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389" y="972193"/>
            <a:ext cx="3126257" cy="44291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1</a:t>
              </a:r>
              <a:r>
                <a:rPr lang="en-US" sz="4400" baseline="30000" dirty="0">
                  <a:latin typeface="Cambria" pitchFamily="18" charset="0"/>
                  <a:ea typeface="Cambria" pitchFamily="18" charset="0"/>
                </a:rPr>
                <a:t>st</a:t>
              </a:r>
              <a:r>
                <a:rPr lang="en-US" sz="4400" dirty="0">
                  <a:latin typeface="Cambria" pitchFamily="18" charset="0"/>
                  <a:ea typeface="Cambria" pitchFamily="18" charset="0"/>
                </a:rPr>
                <a:t> Level Data Flow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C70E5D38-FB4A-5FAD-A752-020329D0E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778" y="1837290"/>
            <a:ext cx="5734050" cy="3819525"/>
          </a:xfrm>
          <a:prstGeom prst="rect">
            <a:avLst/>
          </a:prstGeom>
        </p:spPr>
      </p:pic>
    </p:spTree>
    <p:extLst>
      <p:ext uri="{BB962C8B-B14F-4D97-AF65-F5344CB8AC3E}">
        <p14:creationId xmlns:p14="http://schemas.microsoft.com/office/powerpoint/2010/main" val="329211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Entity Relationship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8" name="Picture 7">
            <a:extLst>
              <a:ext uri="{FF2B5EF4-FFF2-40B4-BE49-F238E27FC236}">
                <a16:creationId xmlns:a16="http://schemas.microsoft.com/office/drawing/2014/main" id="{B9F84507-9F8F-98A4-1082-69253A401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906" y="1611795"/>
            <a:ext cx="6998390" cy="4557091"/>
          </a:xfrm>
          <a:prstGeom prst="rect">
            <a:avLst/>
          </a:prstGeom>
        </p:spPr>
      </p:pic>
    </p:spTree>
    <p:extLst>
      <p:ext uri="{BB962C8B-B14F-4D97-AF65-F5344CB8AC3E}">
        <p14:creationId xmlns:p14="http://schemas.microsoft.com/office/powerpoint/2010/main" val="400411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Class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 name="Picture 4">
            <a:extLst>
              <a:ext uri="{FF2B5EF4-FFF2-40B4-BE49-F238E27FC236}">
                <a16:creationId xmlns:a16="http://schemas.microsoft.com/office/drawing/2014/main" id="{12D6E6AC-EDB9-63FA-BE3B-BC50A2E7C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884" y="1479007"/>
            <a:ext cx="7063966" cy="5269662"/>
          </a:xfrm>
          <a:prstGeom prst="rect">
            <a:avLst/>
          </a:prstGeom>
        </p:spPr>
      </p:pic>
    </p:spTree>
    <p:extLst>
      <p:ext uri="{BB962C8B-B14F-4D97-AF65-F5344CB8AC3E}">
        <p14:creationId xmlns:p14="http://schemas.microsoft.com/office/powerpoint/2010/main" val="281544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217971853">
            <a:extLst>
              <a:ext uri="{FF2B5EF4-FFF2-40B4-BE49-F238E27FC236}">
                <a16:creationId xmlns:a16="http://schemas.microsoft.com/office/drawing/2014/main" id="{D6BC70E9-4D1E-B216-4777-2560D78F5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271" y="1069205"/>
            <a:ext cx="8607784" cy="5075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72855DA3-ECB9-4EEE-F32B-7FE27186D680}"/>
              </a:ext>
            </a:extLst>
          </p:cNvPr>
          <p:cNvSpPr>
            <a:spLocks noChangeArrowheads="1"/>
          </p:cNvSpPr>
          <p:nvPr/>
        </p:nvSpPr>
        <p:spPr bwMode="auto">
          <a:xfrm>
            <a:off x="4188542" y="3873910"/>
            <a:ext cx="8003458" cy="40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877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C822B6-F66E-B4E6-0D7D-1A5B0AD0C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55" y="717755"/>
            <a:ext cx="8654089" cy="5122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221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F9276B-4142-C196-B3CA-E07212E9A0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689" y="972239"/>
            <a:ext cx="8194839" cy="4609483"/>
          </a:xfrm>
          <a:prstGeom prst="rect">
            <a:avLst/>
          </a:prstGeom>
        </p:spPr>
      </p:pic>
    </p:spTree>
    <p:extLst>
      <p:ext uri="{BB962C8B-B14F-4D97-AF65-F5344CB8AC3E}">
        <p14:creationId xmlns:p14="http://schemas.microsoft.com/office/powerpoint/2010/main" val="468037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12F823-8415-B4CC-8E56-B00E676BA3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375" y="956830"/>
            <a:ext cx="8790153" cy="4944339"/>
          </a:xfrm>
          <a:prstGeom prst="rect">
            <a:avLst/>
          </a:prstGeom>
        </p:spPr>
      </p:pic>
    </p:spTree>
    <p:extLst>
      <p:ext uri="{BB962C8B-B14F-4D97-AF65-F5344CB8AC3E}">
        <p14:creationId xmlns:p14="http://schemas.microsoft.com/office/powerpoint/2010/main" val="186032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948823-23C6-6079-2754-160E45CAE1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351" y="690228"/>
            <a:ext cx="8696203" cy="4891494"/>
          </a:xfrm>
          <a:prstGeom prst="rect">
            <a:avLst/>
          </a:prstGeom>
        </p:spPr>
      </p:pic>
    </p:spTree>
    <p:extLst>
      <p:ext uri="{BB962C8B-B14F-4D97-AF65-F5344CB8AC3E}">
        <p14:creationId xmlns:p14="http://schemas.microsoft.com/office/powerpoint/2010/main" val="612283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93D83-8BF3-8A0E-5485-B62EE9C63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7620" y="982856"/>
            <a:ext cx="8392625" cy="4720612"/>
          </a:xfrm>
          <a:prstGeom prst="rect">
            <a:avLst/>
          </a:prstGeom>
        </p:spPr>
      </p:pic>
    </p:spTree>
    <p:extLst>
      <p:ext uri="{BB962C8B-B14F-4D97-AF65-F5344CB8AC3E}">
        <p14:creationId xmlns:p14="http://schemas.microsoft.com/office/powerpoint/2010/main" val="3325998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9EC50-6505-D649-9780-F55D637DA7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360" y="611571"/>
            <a:ext cx="8871002" cy="4989816"/>
          </a:xfrm>
          <a:prstGeom prst="rect">
            <a:avLst/>
          </a:prstGeom>
        </p:spPr>
      </p:pic>
    </p:spTree>
    <p:extLst>
      <p:ext uri="{BB962C8B-B14F-4D97-AF65-F5344CB8AC3E}">
        <p14:creationId xmlns:p14="http://schemas.microsoft.com/office/powerpoint/2010/main" val="23840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a:solidFill>
            <a:schemeClr val="tx2">
              <a:lumMod val="60000"/>
              <a:lumOff val="4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Times New Roman" panose="02020603050405020304" pitchFamily="18" charset="0"/>
                  <a:ea typeface="Cambria" pitchFamily="18" charset="0"/>
                  <a:cs typeface="Times New Roman" panose="02020603050405020304"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29" y="1756230"/>
            <a:ext cx="11625942" cy="4031873"/>
          </a:xfrm>
          <a:prstGeom prst="rect">
            <a:avLst/>
          </a:prstGeom>
          <a:noFill/>
        </p:spPr>
        <p:txBody>
          <a:bodyPr wrap="square" rtlCol="0">
            <a:spAutoFit/>
          </a:bodyPr>
          <a:lstStyle/>
          <a:p>
            <a:pPr algn="just"/>
            <a:r>
              <a:rPr lang="en-US" sz="1600" dirty="0">
                <a:latin typeface="Times New Roman" panose="02020603050405020304" pitchFamily="18" charset="0"/>
                <a:ea typeface="Cambria" panose="02040503050406030204" pitchFamily="18" charset="0"/>
                <a:cs typeface="Times New Roman" panose="02020603050405020304" pitchFamily="18" charset="0"/>
              </a:rPr>
              <a:t>Your web application, "Ask Your Doctor," sounds like a valuable and convenient solution for individuals who are concerned about accessing medical care when traveling or relocating. By providing a platform to book appointments online with specialists in the user's locality, you're addressing a common worry and making healthcare more accessible. The ability to search for doctors based on specialties and location, along with the ease of booking appointments, could indeed bridge the gap between patients and doctors.</a:t>
            </a:r>
          </a:p>
          <a:p>
            <a:pPr algn="just"/>
            <a:endParaRPr lang="en-US" sz="1600"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sz="1600" dirty="0">
                <a:latin typeface="Times New Roman" panose="02020603050405020304" pitchFamily="18" charset="0"/>
                <a:ea typeface="Cambria" panose="02040503050406030204" pitchFamily="18" charset="0"/>
                <a:cs typeface="Times New Roman" panose="02020603050405020304" pitchFamily="18" charset="0"/>
              </a:rPr>
              <a:t>The emphasis on error-free, secure, reliable, and fast performance is crucial, especially in a healthcare-related application where accuracy and trust are paramount. In addition, the fact that your application requires only a web browser and an internet connection makes it accessible to a wide range of users.</a:t>
            </a:r>
          </a:p>
          <a:p>
            <a:pPr algn="just"/>
            <a:endParaRPr lang="en-US" sz="1600"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sz="1600" dirty="0">
                <a:latin typeface="Times New Roman" panose="02020603050405020304" pitchFamily="18" charset="0"/>
                <a:ea typeface="Cambria" panose="02040503050406030204" pitchFamily="18" charset="0"/>
                <a:cs typeface="Times New Roman" panose="02020603050405020304" pitchFamily="18" charset="0"/>
              </a:rPr>
              <a:t>The inspiration for your project, which came from the challenges posed by the post-pandemic situation, shows that you're attuned to real-world issues and are aiming to contribute positively to the healthcare landscape. Offering a platform that not only aids patients but also helps streamline the process for doctors and saves time for both parties is a commendable goal.</a:t>
            </a:r>
          </a:p>
          <a:p>
            <a:pPr algn="just"/>
            <a:endParaRPr lang="en-US" sz="1600"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sz="1600" dirty="0">
                <a:latin typeface="Times New Roman" panose="02020603050405020304" pitchFamily="18" charset="0"/>
                <a:ea typeface="Cambria" panose="02040503050406030204" pitchFamily="18" charset="0"/>
                <a:cs typeface="Times New Roman" panose="02020603050405020304" pitchFamily="18" charset="0"/>
              </a:rPr>
              <a:t>When developing and promoting your web application, it's important to pay attention to factors like user experience, data security, and user privacy. Since healthcare involves sensitive information, ensure that your application complies with relevant regulations and follows best practices for handling personal health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C8413D-1BD2-B674-C8D2-8F2973DCE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1766" y="628780"/>
            <a:ext cx="9452208" cy="5316736"/>
          </a:xfrm>
          <a:prstGeom prst="rect">
            <a:avLst/>
          </a:prstGeom>
        </p:spPr>
      </p:pic>
    </p:spTree>
    <p:extLst>
      <p:ext uri="{BB962C8B-B14F-4D97-AF65-F5344CB8AC3E}">
        <p14:creationId xmlns:p14="http://schemas.microsoft.com/office/powerpoint/2010/main" val="1482437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33EBE-AF89-9D06-646D-5F7848358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065" y="577770"/>
            <a:ext cx="8878652" cy="4994119"/>
          </a:xfrm>
          <a:prstGeom prst="rect">
            <a:avLst/>
          </a:prstGeom>
        </p:spPr>
      </p:pic>
    </p:spTree>
    <p:extLst>
      <p:ext uri="{BB962C8B-B14F-4D97-AF65-F5344CB8AC3E}">
        <p14:creationId xmlns:p14="http://schemas.microsoft.com/office/powerpoint/2010/main" val="82561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782C7-1E45-C082-57DB-7A78FB92A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2521" y="456709"/>
            <a:ext cx="8796718" cy="4948032"/>
          </a:xfrm>
          <a:prstGeom prst="rect">
            <a:avLst/>
          </a:prstGeom>
        </p:spPr>
      </p:pic>
    </p:spTree>
    <p:extLst>
      <p:ext uri="{BB962C8B-B14F-4D97-AF65-F5344CB8AC3E}">
        <p14:creationId xmlns:p14="http://schemas.microsoft.com/office/powerpoint/2010/main" val="3551863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2D1E65-18E1-A9E1-7946-6BDE770636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5510" y="662031"/>
            <a:ext cx="8868696" cy="4988518"/>
          </a:xfrm>
          <a:prstGeom prst="rect">
            <a:avLst/>
          </a:prstGeom>
        </p:spPr>
      </p:pic>
    </p:spTree>
    <p:extLst>
      <p:ext uri="{BB962C8B-B14F-4D97-AF65-F5344CB8AC3E}">
        <p14:creationId xmlns:p14="http://schemas.microsoft.com/office/powerpoint/2010/main" val="2541665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DD6A6-F417-4C2F-817B-D0E21EB3447A}"/>
              </a:ext>
            </a:extLst>
          </p:cNvPr>
          <p:cNvPicPr>
            <a:picLocks noChangeAspect="1"/>
          </p:cNvPicPr>
          <p:nvPr/>
        </p:nvPicPr>
        <p:blipFill>
          <a:blip r:embed="rId2"/>
          <a:stretch>
            <a:fillRect/>
          </a:stretch>
        </p:blipFill>
        <p:spPr>
          <a:xfrm>
            <a:off x="1787157" y="796413"/>
            <a:ext cx="8157824" cy="4588663"/>
          </a:xfrm>
          <a:prstGeom prst="rect">
            <a:avLst/>
          </a:prstGeom>
        </p:spPr>
      </p:pic>
    </p:spTree>
    <p:extLst>
      <p:ext uri="{BB962C8B-B14F-4D97-AF65-F5344CB8AC3E}">
        <p14:creationId xmlns:p14="http://schemas.microsoft.com/office/powerpoint/2010/main" val="517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AE27D-A1BA-10D2-1EFC-0C135CDBF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9426" y="561182"/>
            <a:ext cx="8943104" cy="5030372"/>
          </a:xfrm>
          <a:prstGeom prst="rect">
            <a:avLst/>
          </a:prstGeom>
        </p:spPr>
      </p:pic>
    </p:spTree>
    <p:extLst>
      <p:ext uri="{BB962C8B-B14F-4D97-AF65-F5344CB8AC3E}">
        <p14:creationId xmlns:p14="http://schemas.microsoft.com/office/powerpoint/2010/main" val="281249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3CECD-2437-AADA-E73E-7CCB9667F1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63" y="543976"/>
            <a:ext cx="9008654" cy="5067243"/>
          </a:xfrm>
          <a:prstGeom prst="rect">
            <a:avLst/>
          </a:prstGeom>
        </p:spPr>
      </p:pic>
    </p:spTree>
    <p:extLst>
      <p:ext uri="{BB962C8B-B14F-4D97-AF65-F5344CB8AC3E}">
        <p14:creationId xmlns:p14="http://schemas.microsoft.com/office/powerpoint/2010/main" val="55514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6C08B2-48D9-F48D-8799-2EC2D71DA749}"/>
              </a:ext>
            </a:extLst>
          </p:cNvPr>
          <p:cNvPicPr>
            <a:picLocks noChangeAspect="1"/>
          </p:cNvPicPr>
          <p:nvPr/>
        </p:nvPicPr>
        <p:blipFill>
          <a:blip r:embed="rId2"/>
          <a:stretch>
            <a:fillRect/>
          </a:stretch>
        </p:blipFill>
        <p:spPr>
          <a:xfrm>
            <a:off x="1256279" y="550125"/>
            <a:ext cx="9679441" cy="5444552"/>
          </a:xfrm>
          <a:prstGeom prst="rect">
            <a:avLst/>
          </a:prstGeom>
        </p:spPr>
      </p:pic>
    </p:spTree>
    <p:extLst>
      <p:ext uri="{BB962C8B-B14F-4D97-AF65-F5344CB8AC3E}">
        <p14:creationId xmlns:p14="http://schemas.microsoft.com/office/powerpoint/2010/main" val="212124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A4ACCD-7E46-9CED-DFAB-D32FF0697C6E}"/>
              </a:ext>
            </a:extLst>
          </p:cNvPr>
          <p:cNvPicPr>
            <a:picLocks noChangeAspect="1"/>
          </p:cNvPicPr>
          <p:nvPr/>
        </p:nvPicPr>
        <p:blipFill>
          <a:blip r:embed="rId2"/>
          <a:stretch>
            <a:fillRect/>
          </a:stretch>
        </p:blipFill>
        <p:spPr>
          <a:xfrm>
            <a:off x="1597061" y="845576"/>
            <a:ext cx="8367584" cy="4706650"/>
          </a:xfrm>
          <a:prstGeom prst="rect">
            <a:avLst/>
          </a:prstGeom>
        </p:spPr>
      </p:pic>
    </p:spTree>
    <p:extLst>
      <p:ext uri="{BB962C8B-B14F-4D97-AF65-F5344CB8AC3E}">
        <p14:creationId xmlns:p14="http://schemas.microsoft.com/office/powerpoint/2010/main" val="255807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7B5A8-C3CE-928B-63E6-1FBCEBA1B3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8080" y="884904"/>
            <a:ext cx="8245223" cy="4637824"/>
          </a:xfrm>
          <a:prstGeom prst="rect">
            <a:avLst/>
          </a:prstGeom>
        </p:spPr>
      </p:pic>
    </p:spTree>
    <p:extLst>
      <p:ext uri="{BB962C8B-B14F-4D97-AF65-F5344CB8AC3E}">
        <p14:creationId xmlns:p14="http://schemas.microsoft.com/office/powerpoint/2010/main" val="1267538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2"/>
            <a:ext cx="6843252" cy="939029"/>
            <a:chOff x="0" y="545886"/>
            <a:chExt cx="7601830" cy="1306068"/>
          </a:xfrm>
          <a:solidFill>
            <a:schemeClr val="accent4">
              <a:lumMod val="75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306066"/>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6"/>
              <a:ext cx="6427177" cy="1306068"/>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Times New Roman" panose="02020603050405020304" pitchFamily="18" charset="0"/>
                  <a:ea typeface="Cambria" pitchFamily="18" charset="0"/>
                  <a:cs typeface="Times New Roman" panose="02020603050405020304"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306066"/>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306066"/>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471948" y="1387605"/>
            <a:ext cx="11248103" cy="4468980"/>
          </a:xfrm>
          <a:prstGeom prst="rect">
            <a:avLst/>
          </a:prstGeom>
          <a:noFill/>
        </p:spPr>
        <p:txBody>
          <a:bodyPr wrap="square">
            <a:spAutoFit/>
          </a:bodyPr>
          <a:lstStyle/>
          <a:p>
            <a:pPr marL="0" indent="0" algn="just">
              <a:lnSpc>
                <a:spcPct val="150000"/>
              </a:lnSpc>
              <a:buNone/>
            </a:pPr>
            <a:r>
              <a:rPr lang="en-IN" sz="2400" dirty="0">
                <a:solidFill>
                  <a:srgbClr val="23AEB7"/>
                </a:solidFill>
                <a:latin typeface="Times New Roman" panose="02020603050405020304" pitchFamily="18" charset="0"/>
                <a:ea typeface="Cambria" pitchFamily="18" charset="0"/>
                <a:cs typeface="Times New Roman" panose="02020603050405020304" pitchFamily="18" charset="0"/>
              </a:rPr>
              <a:t>We used Java Spring-Boot as backend and React JS as Frontend in our Project.</a:t>
            </a:r>
          </a:p>
          <a:p>
            <a:pPr algn="just">
              <a:lnSpc>
                <a:spcPct val="150000"/>
              </a:lnSpc>
              <a:buFont typeface="Wingdings" panose="05000000000000000000" pitchFamily="2" charset="2"/>
              <a:buChar char="v"/>
            </a:pPr>
            <a:r>
              <a:rPr lang="en-US" sz="2400" b="0" i="0" dirty="0">
                <a:solidFill>
                  <a:schemeClr val="accent4">
                    <a:lumMod val="75000"/>
                  </a:schemeClr>
                </a:solidFill>
                <a:effectLst/>
                <a:latin typeface="Times New Roman" panose="02020603050405020304" pitchFamily="18" charset="0"/>
                <a:ea typeface="Cambria" pitchFamily="18" charset="0"/>
                <a:cs typeface="Times New Roman" panose="02020603050405020304" pitchFamily="18" charset="0"/>
              </a:rPr>
              <a:t> </a:t>
            </a:r>
            <a:r>
              <a:rPr lang="en-US" sz="2400" b="1" i="0" dirty="0">
                <a:solidFill>
                  <a:schemeClr val="accent4">
                    <a:lumMod val="75000"/>
                  </a:schemeClr>
                </a:solidFill>
                <a:effectLst/>
                <a:latin typeface="Times New Roman" panose="02020603050405020304" pitchFamily="18" charset="0"/>
                <a:ea typeface="Cambria" pitchFamily="18" charset="0"/>
                <a:cs typeface="Times New Roman" panose="02020603050405020304" pitchFamily="18" charset="0"/>
              </a:rPr>
              <a:t>Spring-Boot :–</a:t>
            </a:r>
            <a:r>
              <a:rPr lang="en-US" sz="2000" dirty="0">
                <a:solidFill>
                  <a:srgbClr val="202124"/>
                </a:solidFill>
                <a:latin typeface="Times New Roman" panose="02020603050405020304" pitchFamily="18" charset="0"/>
                <a:ea typeface="Cambria" panose="02040503050406030204" pitchFamily="18" charset="0"/>
                <a:cs typeface="Times New Roman" panose="02020603050405020304" pitchFamily="18" charset="0"/>
              </a:rPr>
              <a:t>  </a:t>
            </a:r>
            <a:r>
              <a:rPr lang="en-IN" sz="2000" dirty="0">
                <a:solidFill>
                  <a:srgbClr val="374151"/>
                </a:solidFill>
                <a:latin typeface="Times New Roman" panose="02020603050405020304" pitchFamily="18" charset="0"/>
                <a:ea typeface="Cambria" panose="02040503050406030204" pitchFamily="18" charset="0"/>
                <a:cs typeface="Times New Roman" panose="02020603050405020304" pitchFamily="18" charset="0"/>
              </a:rPr>
              <a:t>T</a:t>
            </a:r>
            <a:r>
              <a:rPr lang="en-IN" sz="2000" b="0" i="0" dirty="0">
                <a:solidFill>
                  <a:srgbClr val="374151"/>
                </a:solidFill>
                <a:effectLst/>
                <a:latin typeface="Times New Roman" panose="02020603050405020304" pitchFamily="18" charset="0"/>
                <a:ea typeface="Cambria" panose="02040503050406030204" pitchFamily="18" charset="0"/>
                <a:cs typeface="Times New Roman" panose="02020603050405020304" pitchFamily="18" charset="0"/>
              </a:rPr>
              <a:t>he primary objective of the Spring Boot framework is to minimize development time while enhancing efficiency. React has emerged as the preferred choice for front-end development due to its provision of a virtual browser environment, which is more user-friendly than a physical browser. Moreover, JavaScript developers can quickly transition into productive developers within a short span, thanks to the framework's concise API, a handful of functions, and their practical applications.</a:t>
            </a:r>
            <a:endParaRPr lang="en-US" sz="2000" dirty="0">
              <a:solidFill>
                <a:srgbClr val="202124"/>
              </a:solidFill>
              <a:latin typeface="Times New Roman" panose="02020603050405020304" pitchFamily="18" charset="0"/>
              <a:ea typeface="Cambria" panose="020405030504060302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a:solidFill>
                  <a:schemeClr val="accent4">
                    <a:lumMod val="75000"/>
                  </a:schemeClr>
                </a:solidFill>
                <a:latin typeface="Times New Roman" panose="02020603050405020304" pitchFamily="18" charset="0"/>
                <a:ea typeface="Cambria" pitchFamily="18" charset="0"/>
                <a:cs typeface="Times New Roman" panose="02020603050405020304" pitchFamily="18" charset="0"/>
              </a:rPr>
              <a:t> </a:t>
            </a:r>
            <a:r>
              <a:rPr lang="en-US" sz="2400" b="1" dirty="0">
                <a:solidFill>
                  <a:schemeClr val="accent4">
                    <a:lumMod val="75000"/>
                  </a:schemeClr>
                </a:solidFill>
                <a:latin typeface="Times New Roman" panose="02020603050405020304" pitchFamily="18" charset="0"/>
                <a:ea typeface="Cambria" pitchFamily="18" charset="0"/>
                <a:cs typeface="Times New Roman" panose="02020603050405020304" pitchFamily="18" charset="0"/>
              </a:rPr>
              <a:t>React</a:t>
            </a:r>
            <a:r>
              <a:rPr lang="en-US" sz="2400" dirty="0">
                <a:solidFill>
                  <a:schemeClr val="accent4">
                    <a:lumMod val="75000"/>
                  </a:schemeClr>
                </a:solidFill>
                <a:latin typeface="Times New Roman" panose="02020603050405020304" pitchFamily="18" charset="0"/>
                <a:ea typeface="Cambria" pitchFamily="18" charset="0"/>
                <a:cs typeface="Times New Roman" panose="02020603050405020304" pitchFamily="18" charset="0"/>
              </a:rPr>
              <a:t> </a:t>
            </a:r>
            <a:r>
              <a:rPr lang="en-US" sz="2400" b="1" dirty="0">
                <a:solidFill>
                  <a:schemeClr val="accent4">
                    <a:lumMod val="75000"/>
                  </a:schemeClr>
                </a:solidFill>
                <a:latin typeface="Times New Roman" panose="02020603050405020304" pitchFamily="18" charset="0"/>
                <a:ea typeface="Cambria" pitchFamily="18" charset="0"/>
                <a:cs typeface="Times New Roman" panose="02020603050405020304" pitchFamily="18" charset="0"/>
              </a:rPr>
              <a:t>:–</a:t>
            </a:r>
            <a:r>
              <a:rPr lang="en-US" sz="2400" dirty="0">
                <a:solidFill>
                  <a:schemeClr val="accent4">
                    <a:lumMod val="75000"/>
                  </a:schemeClr>
                </a:solidFill>
                <a:latin typeface="Times New Roman" panose="02020603050405020304" pitchFamily="18" charset="0"/>
                <a:ea typeface="Cambria" pitchFamily="18" charset="0"/>
                <a:cs typeface="Times New Roman" panose="02020603050405020304" pitchFamily="18" charset="0"/>
              </a:rPr>
              <a:t> </a:t>
            </a:r>
            <a:r>
              <a:rPr lang="en-IN" sz="2000" b="0" i="0" dirty="0">
                <a:solidFill>
                  <a:srgbClr val="374151"/>
                </a:solidFill>
                <a:effectLst/>
                <a:latin typeface="Times New Roman" panose="02020603050405020304" pitchFamily="18" charset="0"/>
                <a:ea typeface="Cambria" panose="02040503050406030204" pitchFamily="18" charset="0"/>
                <a:cs typeface="Times New Roman" panose="02020603050405020304" pitchFamily="18" charset="0"/>
              </a:rPr>
              <a:t>React enables developers to build expansive web applications capable of modifying data without requiring a page reload. Its core objectives are speed, scalability, and simplicity. This sets it apart from Spring.</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95DA2-725C-E34E-2D65-AC016EE6F817}"/>
              </a:ext>
            </a:extLst>
          </p:cNvPr>
          <p:cNvPicPr>
            <a:picLocks noChangeAspect="1"/>
          </p:cNvPicPr>
          <p:nvPr/>
        </p:nvPicPr>
        <p:blipFill>
          <a:blip r:embed="rId2"/>
          <a:stretch>
            <a:fillRect/>
          </a:stretch>
        </p:blipFill>
        <p:spPr>
          <a:xfrm>
            <a:off x="1903468" y="904569"/>
            <a:ext cx="8385063" cy="4716482"/>
          </a:xfrm>
          <a:prstGeom prst="rect">
            <a:avLst/>
          </a:prstGeom>
        </p:spPr>
      </p:pic>
    </p:spTree>
    <p:extLst>
      <p:ext uri="{BB962C8B-B14F-4D97-AF65-F5344CB8AC3E}">
        <p14:creationId xmlns:p14="http://schemas.microsoft.com/office/powerpoint/2010/main" val="334009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9FD7B7-EB98-2242-0361-F8FC331E95CA}"/>
              </a:ext>
            </a:extLst>
          </p:cNvPr>
          <p:cNvPicPr>
            <a:picLocks noChangeAspect="1"/>
          </p:cNvPicPr>
          <p:nvPr/>
        </p:nvPicPr>
        <p:blipFill>
          <a:blip r:embed="rId2"/>
          <a:stretch>
            <a:fillRect/>
          </a:stretch>
        </p:blipFill>
        <p:spPr>
          <a:xfrm>
            <a:off x="1553497" y="873308"/>
            <a:ext cx="8597961" cy="4836234"/>
          </a:xfrm>
          <a:prstGeom prst="rect">
            <a:avLst/>
          </a:prstGeom>
        </p:spPr>
      </p:pic>
    </p:spTree>
    <p:extLst>
      <p:ext uri="{BB962C8B-B14F-4D97-AF65-F5344CB8AC3E}">
        <p14:creationId xmlns:p14="http://schemas.microsoft.com/office/powerpoint/2010/main" val="2361535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45E6C4-9A1D-4207-81CC-2FE0F4B340D9}"/>
              </a:ext>
            </a:extLst>
          </p:cNvPr>
          <p:cNvPicPr>
            <a:picLocks noChangeAspect="1"/>
          </p:cNvPicPr>
          <p:nvPr/>
        </p:nvPicPr>
        <p:blipFill>
          <a:blip r:embed="rId2"/>
          <a:stretch>
            <a:fillRect/>
          </a:stretch>
        </p:blipFill>
        <p:spPr>
          <a:xfrm>
            <a:off x="1602517" y="845575"/>
            <a:ext cx="8647264" cy="4863966"/>
          </a:xfrm>
          <a:prstGeom prst="rect">
            <a:avLst/>
          </a:prstGeom>
        </p:spPr>
      </p:pic>
    </p:spTree>
    <p:extLst>
      <p:ext uri="{BB962C8B-B14F-4D97-AF65-F5344CB8AC3E}">
        <p14:creationId xmlns:p14="http://schemas.microsoft.com/office/powerpoint/2010/main" val="2756254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B3011-3DC1-2C15-5F84-577E36D7AC84}"/>
              </a:ext>
            </a:extLst>
          </p:cNvPr>
          <p:cNvPicPr>
            <a:picLocks noChangeAspect="1"/>
          </p:cNvPicPr>
          <p:nvPr/>
        </p:nvPicPr>
        <p:blipFill>
          <a:blip r:embed="rId2"/>
          <a:stretch>
            <a:fillRect/>
          </a:stretch>
        </p:blipFill>
        <p:spPr>
          <a:xfrm>
            <a:off x="1661652" y="1116666"/>
            <a:ext cx="9266554" cy="5212308"/>
          </a:xfrm>
          <a:prstGeom prst="rect">
            <a:avLst/>
          </a:prstGeom>
        </p:spPr>
      </p:pic>
    </p:spTree>
    <p:extLst>
      <p:ext uri="{BB962C8B-B14F-4D97-AF65-F5344CB8AC3E}">
        <p14:creationId xmlns:p14="http://schemas.microsoft.com/office/powerpoint/2010/main" val="4008090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ECC8D-9CAD-A2F2-5A2A-B2E2D79F1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845" y="983226"/>
            <a:ext cx="9030581" cy="5079577"/>
          </a:xfrm>
          <a:prstGeom prst="rect">
            <a:avLst/>
          </a:prstGeom>
        </p:spPr>
      </p:pic>
    </p:spTree>
    <p:extLst>
      <p:ext uri="{BB962C8B-B14F-4D97-AF65-F5344CB8AC3E}">
        <p14:creationId xmlns:p14="http://schemas.microsoft.com/office/powerpoint/2010/main" val="174697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1" y="314801"/>
            <a:ext cx="8676861"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Application Functions</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F592DB5D-6BE7-0BFA-F3E2-21D8B7501729}"/>
              </a:ext>
            </a:extLst>
          </p:cNvPr>
          <p:cNvGrpSpPr/>
          <p:nvPr/>
        </p:nvGrpSpPr>
        <p:grpSpPr>
          <a:xfrm>
            <a:off x="600158" y="2166099"/>
            <a:ext cx="10776495" cy="4081038"/>
            <a:chOff x="689610" y="1728777"/>
            <a:chExt cx="10776495" cy="4081038"/>
          </a:xfrm>
        </p:grpSpPr>
        <p:grpSp>
          <p:nvGrpSpPr>
            <p:cNvPr id="4" name="Group 3">
              <a:extLst>
                <a:ext uri="{FF2B5EF4-FFF2-40B4-BE49-F238E27FC236}">
                  <a16:creationId xmlns:a16="http://schemas.microsoft.com/office/drawing/2014/main" id="{0C1283DC-175C-DC0A-B54F-C4636250F19A}"/>
                </a:ext>
              </a:extLst>
            </p:cNvPr>
            <p:cNvGrpSpPr/>
            <p:nvPr/>
          </p:nvGrpSpPr>
          <p:grpSpPr>
            <a:xfrm>
              <a:off x="689610" y="1728777"/>
              <a:ext cx="10716715" cy="3622072"/>
              <a:chOff x="689610" y="1728777"/>
              <a:chExt cx="10716715" cy="3622072"/>
            </a:xfrm>
          </p:grpSpPr>
          <p:sp>
            <p:nvSpPr>
              <p:cNvPr id="10" name="Rectangle 9">
                <a:extLst>
                  <a:ext uri="{FF2B5EF4-FFF2-40B4-BE49-F238E27FC236}">
                    <a16:creationId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sp>
            <p:nvSpPr>
              <p:cNvPr id="12" name="Rectangle 11">
                <a:extLst>
                  <a:ext uri="{FF2B5EF4-FFF2-40B4-BE49-F238E27FC236}">
                    <a16:creationId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14" name="Rectangle 13">
                <a:extLst>
                  <a:ext uri="{FF2B5EF4-FFF2-40B4-BE49-F238E27FC236}">
                    <a16:creationId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16" name="Rectangle 15">
                <a:extLst>
                  <a:ext uri="{FF2B5EF4-FFF2-40B4-BE49-F238E27FC236}">
                    <a16:creationId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19" name="TextBox 18"/>
              <p:cNvSpPr txBox="1"/>
              <p:nvPr/>
            </p:nvSpPr>
            <p:spPr>
              <a:xfrm>
                <a:off x="1478554" y="1728777"/>
                <a:ext cx="9927771" cy="646331"/>
              </a:xfrm>
              <a:prstGeom prst="rect">
                <a:avLst/>
              </a:prstGeom>
              <a:noFill/>
            </p:spPr>
            <p:txBody>
              <a:bodyPr wrap="square" rtlCol="0">
                <a:spAutoFit/>
              </a:bodyPr>
              <a:lstStyle/>
              <a:p>
                <a:pPr algn="just"/>
                <a:r>
                  <a:rPr lang="en-US" b="1" dirty="0">
                    <a:latin typeface="Times New Roman" panose="02020603050405020304" pitchFamily="18" charset="0"/>
                    <a:ea typeface="Cambria" pitchFamily="18" charset="0"/>
                    <a:cs typeface="Times New Roman" panose="02020603050405020304" pitchFamily="18" charset="0"/>
                  </a:rPr>
                  <a:t>Online Appointment Booking</a:t>
                </a:r>
                <a:r>
                  <a:rPr lang="en-US" dirty="0">
                    <a:latin typeface="Times New Roman" panose="02020603050405020304" pitchFamily="18" charset="0"/>
                    <a:ea typeface="Cambria" pitchFamily="18" charset="0"/>
                    <a:cs typeface="Times New Roman" panose="02020603050405020304" pitchFamily="18" charset="0"/>
                  </a:rPr>
                  <a:t>: Users can easily find and book appointments with specialized doctors in their local area through the application.</a:t>
                </a:r>
              </a:p>
            </p:txBody>
          </p:sp>
          <p:sp>
            <p:nvSpPr>
              <p:cNvPr id="20" name="TextBox 19"/>
              <p:cNvSpPr txBox="1"/>
              <p:nvPr/>
            </p:nvSpPr>
            <p:spPr>
              <a:xfrm>
                <a:off x="1509486" y="2467356"/>
                <a:ext cx="8868228" cy="646331"/>
              </a:xfrm>
              <a:prstGeom prst="rect">
                <a:avLst/>
              </a:prstGeom>
              <a:noFill/>
            </p:spPr>
            <p:txBody>
              <a:bodyPr wrap="square" rtlCol="0">
                <a:spAutoFit/>
              </a:bodyPr>
              <a:lstStyle/>
              <a:p>
                <a:pPr lvl="0" algn="just"/>
                <a:r>
                  <a:rPr lang="en-US" b="1" dirty="0">
                    <a:latin typeface="Times New Roman" panose="02020603050405020304" pitchFamily="18" charset="0"/>
                    <a:ea typeface="Cambria" pitchFamily="18" charset="0"/>
                    <a:cs typeface="Times New Roman" panose="02020603050405020304" pitchFamily="18" charset="0"/>
                  </a:rPr>
                  <a:t>Specialist Search: </a:t>
                </a:r>
                <a:r>
                  <a:rPr lang="en-US" dirty="0">
                    <a:latin typeface="Times New Roman" panose="02020603050405020304" pitchFamily="18" charset="0"/>
                    <a:ea typeface="Cambria" pitchFamily="18" charset="0"/>
                    <a:cs typeface="Times New Roman" panose="02020603050405020304" pitchFamily="18" charset="0"/>
                  </a:rPr>
                  <a:t>The application offers a search feature to help users find doctors based on their medical specialties and expertise.</a:t>
                </a:r>
              </a:p>
            </p:txBody>
          </p:sp>
          <p:sp>
            <p:nvSpPr>
              <p:cNvPr id="26" name="TextBox 25"/>
              <p:cNvSpPr txBox="1"/>
              <p:nvPr/>
            </p:nvSpPr>
            <p:spPr>
              <a:xfrm>
                <a:off x="1478554" y="3223146"/>
                <a:ext cx="8868228" cy="646331"/>
              </a:xfrm>
              <a:prstGeom prst="rect">
                <a:avLst/>
              </a:prstGeom>
              <a:noFill/>
            </p:spPr>
            <p:txBody>
              <a:bodyPr wrap="square" rtlCol="0">
                <a:spAutoFit/>
              </a:bodyPr>
              <a:lstStyle/>
              <a:p>
                <a:pPr lvl="0" algn="just"/>
                <a:r>
                  <a:rPr lang="en-US" b="1" dirty="0">
                    <a:latin typeface="Times New Roman" panose="02020603050405020304" pitchFamily="18" charset="0"/>
                    <a:ea typeface="Cambria" pitchFamily="18" charset="0"/>
                    <a:cs typeface="Times New Roman" panose="02020603050405020304" pitchFamily="18" charset="0"/>
                  </a:rPr>
                  <a:t>Location-Based Services: </a:t>
                </a:r>
                <a:r>
                  <a:rPr lang="en-US" dirty="0">
                    <a:latin typeface="Times New Roman" panose="02020603050405020304" pitchFamily="18" charset="0"/>
                    <a:ea typeface="Cambria" pitchFamily="18" charset="0"/>
                    <a:cs typeface="Times New Roman" panose="02020603050405020304" pitchFamily="18" charset="0"/>
                  </a:rPr>
                  <a:t>Users can search for doctors within their geographical area, ensuring convenience and proximity to their current location.</a:t>
                </a:r>
              </a:p>
            </p:txBody>
          </p:sp>
          <p:sp>
            <p:nvSpPr>
              <p:cNvPr id="28" name="TextBox 27"/>
              <p:cNvSpPr txBox="1"/>
              <p:nvPr/>
            </p:nvSpPr>
            <p:spPr>
              <a:xfrm>
                <a:off x="1478554" y="3994220"/>
                <a:ext cx="8868228" cy="707886"/>
              </a:xfrm>
              <a:prstGeom prst="rect">
                <a:avLst/>
              </a:prstGeom>
              <a:noFill/>
            </p:spPr>
            <p:txBody>
              <a:bodyPr wrap="square" rtlCol="0">
                <a:spAutoFit/>
              </a:bodyPr>
              <a:lstStyle/>
              <a:p>
                <a:pPr lvl="0" algn="just"/>
                <a:r>
                  <a:rPr lang="en-US" sz="2000" b="1" dirty="0">
                    <a:latin typeface="Times New Roman" panose="02020603050405020304" pitchFamily="18" charset="0"/>
                    <a:ea typeface="Cambria" pitchFamily="18" charset="0"/>
                    <a:cs typeface="Times New Roman" panose="02020603050405020304" pitchFamily="18" charset="0"/>
                  </a:rPr>
                  <a:t>Time Slot Selection: </a:t>
                </a:r>
                <a:r>
                  <a:rPr lang="en-US" sz="2000" dirty="0">
                    <a:latin typeface="Times New Roman" panose="02020603050405020304" pitchFamily="18" charset="0"/>
                    <a:ea typeface="Cambria" pitchFamily="18" charset="0"/>
                    <a:cs typeface="Times New Roman" panose="02020603050405020304" pitchFamily="18" charset="0"/>
                  </a:rPr>
                  <a:t>The application allows users to choose suitable time slots for their appointments, optimizing flexibility and convenience.</a:t>
                </a:r>
              </a:p>
            </p:txBody>
          </p:sp>
          <p:sp>
            <p:nvSpPr>
              <p:cNvPr id="29" name="Rectangle 28">
                <a:extLst>
                  <a:ext uri="{FF2B5EF4-FFF2-40B4-BE49-F238E27FC236}">
                    <a16:creationId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grpSp>
        <p:sp>
          <p:nvSpPr>
            <p:cNvPr id="32" name="TextBox 31"/>
            <p:cNvSpPr txBox="1"/>
            <p:nvPr/>
          </p:nvSpPr>
          <p:spPr>
            <a:xfrm>
              <a:off x="1538334" y="4886485"/>
              <a:ext cx="9927771" cy="923330"/>
            </a:xfrm>
            <a:prstGeom prst="rect">
              <a:avLst/>
            </a:prstGeom>
            <a:noFill/>
          </p:spPr>
          <p:txBody>
            <a:bodyPr wrap="square" rtlCol="0">
              <a:spAutoFit/>
            </a:bodyPr>
            <a:lstStyle/>
            <a:p>
              <a:pPr algn="just"/>
              <a:r>
                <a:rPr lang="en-US" b="1" dirty="0">
                  <a:latin typeface="Times New Roman" panose="02020603050405020304" pitchFamily="18" charset="0"/>
                  <a:ea typeface="Cambria" pitchFamily="18" charset="0"/>
                  <a:cs typeface="Times New Roman" panose="02020603050405020304" pitchFamily="18" charset="0"/>
                </a:rPr>
                <a:t>Accessibility: </a:t>
              </a:r>
              <a:r>
                <a:rPr lang="en-US" dirty="0">
                  <a:latin typeface="Times New Roman" panose="02020603050405020304" pitchFamily="18" charset="0"/>
                  <a:ea typeface="Cambria" pitchFamily="18" charset="0"/>
                  <a:cs typeface="Times New Roman" panose="02020603050405020304" pitchFamily="18" charset="0"/>
                </a:rPr>
                <a:t>The platform is accessible through any web browser with an internet connection, enabling users to consult doctors anytime and anywhere.</a:t>
              </a:r>
            </a:p>
            <a:p>
              <a:pPr algn="just"/>
              <a:endParaRPr lang="en-US" dirty="0">
                <a:latin typeface="Times New Roman" panose="02020603050405020304" pitchFamily="18" charset="0"/>
                <a:ea typeface="Cambria"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23239"/>
            <a:ext cx="8975035" cy="95890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ea typeface="Cambria" pitchFamily="18" charset="0"/>
                  <a:cs typeface="Times New Roman" panose="02020603050405020304" pitchFamily="18" charset="0"/>
                </a:rPr>
                <a:t>Application Provide Modules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263844" y="1635565"/>
            <a:ext cx="11248103" cy="4401205"/>
          </a:xfrm>
          <a:prstGeom prst="rect">
            <a:avLst/>
          </a:prstGeom>
          <a:noFill/>
        </p:spPr>
        <p:txBody>
          <a:bodyPr wrap="square">
            <a:spAutoFit/>
          </a:bodyPr>
          <a:lstStyle/>
          <a:p>
            <a:pPr marL="0" indent="0" algn="just">
              <a:buNone/>
            </a:pPr>
            <a:endParaRPr lang="en-US" sz="2000" dirty="0">
              <a:latin typeface="Times New Roman" panose="02020603050405020304" pitchFamily="18" charset="0"/>
              <a:ea typeface="Cambria" pitchFamily="18" charset="0"/>
              <a:cs typeface="Times New Roman" panose="02020603050405020304" pitchFamily="18" charset="0"/>
            </a:endParaRPr>
          </a:p>
          <a:p>
            <a:pPr marL="0" indent="0" algn="just">
              <a:buNone/>
            </a:pPr>
            <a:r>
              <a:rPr lang="en-US" sz="2000" b="1" dirty="0">
                <a:latin typeface="Times New Roman" panose="02020603050405020304" pitchFamily="18" charset="0"/>
                <a:ea typeface="Cambria" pitchFamily="18" charset="0"/>
                <a:cs typeface="Times New Roman" panose="02020603050405020304" pitchFamily="18" charset="0"/>
              </a:rPr>
              <a:t>Ask Your Doctor" Web Application's functionalities align with CRUD operations</a:t>
            </a:r>
          </a:p>
          <a:p>
            <a:pPr marL="0" indent="0" algn="just">
              <a:buNone/>
            </a:pPr>
            <a:endParaRPr lang="en-US" sz="2000" dirty="0">
              <a:latin typeface="Times New Roman" panose="02020603050405020304" pitchFamily="18" charset="0"/>
              <a:ea typeface="Cambria" pitchFamily="18" charset="0"/>
              <a:cs typeface="Times New Roman" panose="02020603050405020304" pitchFamily="18" charset="0"/>
            </a:endParaRPr>
          </a:p>
          <a:p>
            <a:pPr marL="0" indent="0" algn="just">
              <a:buNone/>
            </a:pPr>
            <a:r>
              <a:rPr lang="en-US" sz="2000" b="1" dirty="0">
                <a:latin typeface="Times New Roman" panose="02020603050405020304" pitchFamily="18" charset="0"/>
                <a:ea typeface="Cambria" pitchFamily="18" charset="0"/>
                <a:cs typeface="Times New Roman" panose="02020603050405020304" pitchFamily="18" charset="0"/>
              </a:rPr>
              <a:t>Create: </a:t>
            </a:r>
            <a:r>
              <a:rPr lang="en-US" sz="2000" dirty="0">
                <a:latin typeface="Times New Roman" panose="02020603050405020304" pitchFamily="18" charset="0"/>
                <a:ea typeface="Cambria" pitchFamily="18" charset="0"/>
                <a:cs typeface="Times New Roman" panose="02020603050405020304" pitchFamily="18" charset="0"/>
              </a:rPr>
              <a:t>Ask Your Doctor: Users can create new appointments by selecting doctors based on specialties and locations, then booking suitable time slots for consultation.</a:t>
            </a:r>
          </a:p>
          <a:p>
            <a:pPr marL="0" indent="0" algn="just">
              <a:buNone/>
            </a:pPr>
            <a:endParaRPr lang="en-US" sz="2000" dirty="0">
              <a:latin typeface="Times New Roman" panose="02020603050405020304" pitchFamily="18" charset="0"/>
              <a:ea typeface="Cambria" pitchFamily="18" charset="0"/>
              <a:cs typeface="Times New Roman" panose="02020603050405020304" pitchFamily="18" charset="0"/>
            </a:endParaRPr>
          </a:p>
          <a:p>
            <a:pPr marL="0" indent="0" algn="just">
              <a:buNone/>
            </a:pPr>
            <a:r>
              <a:rPr lang="en-US" sz="2000" b="1" dirty="0">
                <a:latin typeface="Times New Roman" panose="02020603050405020304" pitchFamily="18" charset="0"/>
                <a:ea typeface="Cambria" pitchFamily="18" charset="0"/>
                <a:cs typeface="Times New Roman" panose="02020603050405020304" pitchFamily="18" charset="0"/>
              </a:rPr>
              <a:t>Read: </a:t>
            </a:r>
            <a:r>
              <a:rPr lang="en-US" sz="2000" dirty="0">
                <a:latin typeface="Times New Roman" panose="02020603050405020304" pitchFamily="18" charset="0"/>
                <a:ea typeface="Cambria" pitchFamily="18" charset="0"/>
                <a:cs typeface="Times New Roman" panose="02020603050405020304" pitchFamily="18" charset="0"/>
              </a:rPr>
              <a:t>Ask Your Doctor: Users can access their appointment history, reviewing past appointments and medical advice received from doctors.</a:t>
            </a:r>
          </a:p>
          <a:p>
            <a:pPr marL="0" indent="0" algn="just">
              <a:buNone/>
            </a:pPr>
            <a:endParaRPr lang="en-US" sz="2000" dirty="0">
              <a:latin typeface="Times New Roman" panose="02020603050405020304" pitchFamily="18" charset="0"/>
              <a:ea typeface="Cambria" pitchFamily="18" charset="0"/>
              <a:cs typeface="Times New Roman" panose="02020603050405020304" pitchFamily="18" charset="0"/>
            </a:endParaRPr>
          </a:p>
          <a:p>
            <a:pPr marL="0" indent="0" algn="just">
              <a:buNone/>
            </a:pPr>
            <a:r>
              <a:rPr lang="en-US" sz="2000" b="1" dirty="0">
                <a:latin typeface="Times New Roman" panose="02020603050405020304" pitchFamily="18" charset="0"/>
                <a:ea typeface="Cambria" pitchFamily="18" charset="0"/>
                <a:cs typeface="Times New Roman" panose="02020603050405020304" pitchFamily="18" charset="0"/>
              </a:rPr>
              <a:t>Update: </a:t>
            </a:r>
            <a:r>
              <a:rPr lang="en-US" sz="2000" dirty="0">
                <a:latin typeface="Times New Roman" panose="02020603050405020304" pitchFamily="18" charset="0"/>
                <a:ea typeface="Cambria" pitchFamily="18" charset="0"/>
                <a:cs typeface="Times New Roman" panose="02020603050405020304" pitchFamily="18" charset="0"/>
              </a:rPr>
              <a:t>Ask Your Doctor: Users can modify appointment details, such as rescheduling or canceling appointments before the scheduled time.</a:t>
            </a:r>
          </a:p>
          <a:p>
            <a:pPr marL="0" indent="0" algn="just">
              <a:buNone/>
            </a:pPr>
            <a:endParaRPr lang="en-US" sz="2000" dirty="0">
              <a:latin typeface="Times New Roman" panose="02020603050405020304" pitchFamily="18" charset="0"/>
              <a:ea typeface="Cambria" pitchFamily="18" charset="0"/>
              <a:cs typeface="Times New Roman" panose="02020603050405020304" pitchFamily="18" charset="0"/>
            </a:endParaRPr>
          </a:p>
          <a:p>
            <a:pPr marL="0" indent="0" algn="just">
              <a:buNone/>
            </a:pPr>
            <a:r>
              <a:rPr lang="en-US" sz="2000" b="1" dirty="0">
                <a:latin typeface="Times New Roman" panose="02020603050405020304" pitchFamily="18" charset="0"/>
                <a:ea typeface="Cambria" pitchFamily="18" charset="0"/>
                <a:cs typeface="Times New Roman" panose="02020603050405020304" pitchFamily="18" charset="0"/>
              </a:rPr>
              <a:t>Delete: </a:t>
            </a:r>
            <a:r>
              <a:rPr lang="en-US" sz="2000" dirty="0">
                <a:latin typeface="Times New Roman" panose="02020603050405020304" pitchFamily="18" charset="0"/>
                <a:ea typeface="Cambria" pitchFamily="18" charset="0"/>
                <a:cs typeface="Times New Roman" panose="02020603050405020304" pitchFamily="18" charset="0"/>
              </a:rPr>
              <a:t>Ask Your Doctor: Users can cancel appointments before the scheduled time, allowing for effective management of both doctors' and patients' schedules.</a:t>
            </a:r>
          </a:p>
        </p:txBody>
      </p:sp>
    </p:spTree>
    <p:extLst>
      <p:ext uri="{BB962C8B-B14F-4D97-AF65-F5344CB8AC3E}">
        <p14:creationId xmlns:p14="http://schemas.microsoft.com/office/powerpoint/2010/main" val="81296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Application Activity Diagram</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0FDA35E9-3326-BD3E-4A5E-E6144D6DA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768" y="1232947"/>
            <a:ext cx="3826784" cy="5485261"/>
          </a:xfrm>
          <a:prstGeom prst="rect">
            <a:avLst/>
          </a:prstGeom>
        </p:spPr>
      </p:pic>
    </p:spTree>
    <p:extLst>
      <p:ext uri="{BB962C8B-B14F-4D97-AF65-F5344CB8AC3E}">
        <p14:creationId xmlns:p14="http://schemas.microsoft.com/office/powerpoint/2010/main" val="390819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Admin side use case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6" name="Picture 15">
            <a:extLst>
              <a:ext uri="{FF2B5EF4-FFF2-40B4-BE49-F238E27FC236}">
                <a16:creationId xmlns:a16="http://schemas.microsoft.com/office/drawing/2014/main" id="{719BFD00-57D5-7CAA-D9B1-B6E13C8E5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782" y="1568080"/>
            <a:ext cx="5939046" cy="4986557"/>
          </a:xfrm>
          <a:prstGeom prst="rect">
            <a:avLst/>
          </a:prstGeom>
        </p:spPr>
      </p:pic>
    </p:spTree>
    <p:extLst>
      <p:ext uri="{BB962C8B-B14F-4D97-AF65-F5344CB8AC3E}">
        <p14:creationId xmlns:p14="http://schemas.microsoft.com/office/powerpoint/2010/main" val="3021708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Patient side use case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a:extLst>
              <a:ext uri="{FF2B5EF4-FFF2-40B4-BE49-F238E27FC236}">
                <a16:creationId xmlns:a16="http://schemas.microsoft.com/office/drawing/2014/main" id="{89386EFD-CEB9-AA7D-D3B3-A3B16B73D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414" y="1635401"/>
            <a:ext cx="4743450" cy="4819650"/>
          </a:xfrm>
          <a:prstGeom prst="rect">
            <a:avLst/>
          </a:prstGeom>
        </p:spPr>
      </p:pic>
    </p:spTree>
    <p:extLst>
      <p:ext uri="{BB962C8B-B14F-4D97-AF65-F5344CB8AC3E}">
        <p14:creationId xmlns:p14="http://schemas.microsoft.com/office/powerpoint/2010/main" val="201378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9988826" cy="849576"/>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Zero Level Data Flow Diagram</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 name="Picture 5">
            <a:extLst>
              <a:ext uri="{FF2B5EF4-FFF2-40B4-BE49-F238E27FC236}">
                <a16:creationId xmlns:a16="http://schemas.microsoft.com/office/drawing/2014/main" id="{4D723F30-D963-043E-2DE3-EAEEE4A4C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329" y="1242806"/>
            <a:ext cx="5715000" cy="5048250"/>
          </a:xfrm>
          <a:prstGeom prst="rect">
            <a:avLst/>
          </a:prstGeom>
        </p:spPr>
      </p:pic>
    </p:spTree>
    <p:extLst>
      <p:ext uri="{BB962C8B-B14F-4D97-AF65-F5344CB8AC3E}">
        <p14:creationId xmlns:p14="http://schemas.microsoft.com/office/powerpoint/2010/main" val="853363940"/>
      </p:ext>
    </p:extLst>
  </p:cSld>
  <p:clrMapOvr>
    <a:masterClrMapping/>
  </p:clrMapOvr>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3791</TotalTime>
  <Words>664</Words>
  <Application>Microsoft Office PowerPoint</Application>
  <PresentationFormat>Widescreen</PresentationFormat>
  <Paragraphs>45</Paragraphs>
  <Slides>34</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Calibri</vt:lpstr>
      <vt:lpstr>Calibri Light</vt:lpstr>
      <vt:lpstr>Cambria</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virbhadra biradar</cp:lastModifiedBy>
  <cp:revision>138</cp:revision>
  <dcterms:created xsi:type="dcterms:W3CDTF">2020-01-20T05:08:25Z</dcterms:created>
  <dcterms:modified xsi:type="dcterms:W3CDTF">2023-08-30T07:45:03Z</dcterms:modified>
</cp:coreProperties>
</file>